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tags/tag15.xml" ContentType="application/vnd.openxmlformats-officedocument.presentationml.tags+xml"/>
  <Override PartName="/ppt/notesSlides/notesSlide4.xml" ContentType="application/vnd.openxmlformats-officedocument.presentationml.notesSlide+xml"/>
  <Override PartName="/ppt/tags/tag16.xml" ContentType="application/vnd.openxmlformats-officedocument.presentationml.tags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ppt/tags/tag17.xml" ContentType="application/vnd.openxmlformats-officedocument.presentationml.tags+xml"/>
  <Override PartName="/ppt/notesSlides/notesSlide6.xml" ContentType="application/vnd.openxmlformats-officedocument.presentationml.notesSlide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ppt/tags/tag19.xml" ContentType="application/vnd.openxmlformats-officedocument.presentationml.tags+xml"/>
  <Override PartName="/ppt/notesSlides/notesSlide8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9.xml" ContentType="application/vnd.openxmlformats-officedocument.presentationml.notesSlide+xml"/>
  <Override PartName="/ppt/tags/tag22.xml" ContentType="application/vnd.openxmlformats-officedocument.presentationml.tags+xml"/>
  <Override PartName="/ppt/notesSlides/notesSlide10.xml" ContentType="application/vnd.openxmlformats-officedocument.presentationml.notesSlide+xml"/>
  <Override PartName="/ppt/tags/tag23.xml" ContentType="application/vnd.openxmlformats-officedocument.presentationml.tags+xml"/>
  <Override PartName="/ppt/notesSlides/notesSlide11.xml" ContentType="application/vnd.openxmlformats-officedocument.presentationml.notesSlide+xml"/>
  <Override PartName="/ppt/tags/tag24.xml" ContentType="application/vnd.openxmlformats-officedocument.presentationml.tags+xml"/>
  <Override PartName="/ppt/notesSlides/notesSlide12.xml" ContentType="application/vnd.openxmlformats-officedocument.presentationml.notesSlide+xml"/>
  <Override PartName="/ppt/tags/tag25.xml" ContentType="application/vnd.openxmlformats-officedocument.presentationml.tags+xml"/>
  <Override PartName="/ppt/notesSlides/notesSlide13.xml" ContentType="application/vnd.openxmlformats-officedocument.presentationml.notesSlide+xml"/>
  <Override PartName="/ppt/tags/tag26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2"/>
    <p:sldId id="289" r:id="rId3"/>
    <p:sldId id="261" r:id="rId4"/>
    <p:sldId id="317" r:id="rId5"/>
    <p:sldId id="302" r:id="rId6"/>
    <p:sldId id="262" r:id="rId7"/>
    <p:sldId id="316" r:id="rId8"/>
    <p:sldId id="318" r:id="rId9"/>
    <p:sldId id="315" r:id="rId10"/>
    <p:sldId id="312" r:id="rId11"/>
    <p:sldId id="311" r:id="rId12"/>
    <p:sldId id="314" r:id="rId13"/>
    <p:sldId id="313" r:id="rId14"/>
    <p:sldId id="309" r:id="rId15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37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51" userDrawn="1">
          <p15:clr>
            <a:srgbClr val="A4A3A4"/>
          </p15:clr>
        </p15:guide>
        <p15:guide id="5" pos="36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47" autoAdjust="0"/>
    <p:restoredTop sz="94660"/>
  </p:normalViewPr>
  <p:slideViewPr>
    <p:cSldViewPr snapToGrid="0">
      <p:cViewPr>
        <p:scale>
          <a:sx n="75" d="100"/>
          <a:sy n="75" d="100"/>
        </p:scale>
        <p:origin x="-408" y="224"/>
      </p:cViewPr>
      <p:guideLst>
        <p:guide orient="horz" pos="2137"/>
        <p:guide pos="3840"/>
        <p:guide pos="483"/>
        <p:guide pos="7151"/>
        <p:guide pos="36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69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751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418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40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61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40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61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61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045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79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40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40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61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40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61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79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0" y="58675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不得将觅知网的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F9EAD85-B801-4B8A-897A-44ADE610D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456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4.png"/><Relationship Id="rId2" Type="http://schemas.openxmlformats.org/officeDocument/2006/relationships/tags" Target="../tags/tag2.xml"/><Relationship Id="rId16" Type="http://schemas.openxmlformats.org/officeDocument/2006/relationships/image" Target="../media/image3.png"/><Relationship Id="rId1" Type="http://schemas.openxmlformats.org/officeDocument/2006/relationships/themeOverride" Target="../theme/themeOverride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2.png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hyperlink" Target="https://help.aliyun.com/document_detail/57759.html?spm=a2c4g.11186623.6.546.2d8566deVcUUqA" TargetMode="External"/><Relationship Id="rId3" Type="http://schemas.openxmlformats.org/officeDocument/2006/relationships/notesSlide" Target="../notesSlides/notesSlide10.xml"/><Relationship Id="rId7" Type="http://schemas.openxmlformats.org/officeDocument/2006/relationships/hyperlink" Target="https://www.fanruan.com/finemax" TargetMode="External"/><Relationship Id="rId12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0.png"/><Relationship Id="rId1" Type="http://schemas.openxmlformats.org/officeDocument/2006/relationships/tags" Target="../tags/tag22.xml"/><Relationship Id="rId6" Type="http://schemas.openxmlformats.org/officeDocument/2006/relationships/image" Target="../media/image15.png"/><Relationship Id="rId11" Type="http://schemas.openxmlformats.org/officeDocument/2006/relationships/hyperlink" Target="https://cloud.baidu.com/product/sugar.html" TargetMode="External"/><Relationship Id="rId5" Type="http://schemas.openxmlformats.org/officeDocument/2006/relationships/hyperlink" Target="https://www.yonghongtech.com/jjfa/dl/" TargetMode="External"/><Relationship Id="rId15" Type="http://schemas.openxmlformats.org/officeDocument/2006/relationships/hyperlink" Target="https://www.163yun.com/product/easyscreen" TargetMode="External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hyperlink" Target="https://www.raykite.com/technology/%E5%B7%A5%E4%B8%9A%E4%BA%92%E8%81%94%E7%BD%91" TargetMode="External"/><Relationship Id="rId1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jp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4.xml"/><Relationship Id="rId7" Type="http://schemas.openxmlformats.org/officeDocument/2006/relationships/hyperlink" Target="http://www.goldwind.com.cn/windpower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openxmlformats.org/officeDocument/2006/relationships/image" Target="../media/image8.png"/><Relationship Id="rId5" Type="http://schemas.openxmlformats.org/officeDocument/2006/relationships/hyperlink" Target="http://www.bjyn.com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_矩形 12">
            <a:extLst>
              <a:ext uri="{FF2B5EF4-FFF2-40B4-BE49-F238E27FC236}">
                <a16:creationId xmlns="" xmlns:a16="http://schemas.microsoft.com/office/drawing/2014/main" id="{1ADBB93F-F5EE-422F-9140-606E3077B48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9050" y="0"/>
            <a:ext cx="12211050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A_矩形 6">
            <a:extLst>
              <a:ext uri="{FF2B5EF4-FFF2-40B4-BE49-F238E27FC236}">
                <a16:creationId xmlns="" xmlns:a16="http://schemas.microsoft.com/office/drawing/2014/main" id="{5D37A102-9C33-4CB2-81D9-903C465706A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9050" y="1022350"/>
            <a:ext cx="2705100" cy="2647950"/>
          </a:xfrm>
          <a:prstGeom prst="rect">
            <a:avLst/>
          </a:prstGeom>
          <a:blipFill>
            <a:blip r:embed="rId14"/>
            <a:stretch>
              <a:fillRect l="-18073" r="-17905"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PA_矩形 7">
            <a:extLst>
              <a:ext uri="{FF2B5EF4-FFF2-40B4-BE49-F238E27FC236}">
                <a16:creationId xmlns="" xmlns:a16="http://schemas.microsoft.com/office/drawing/2014/main" id="{440B61B1-5198-43F8-A2AD-E35A6B7CA6F2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724150" y="1022350"/>
            <a:ext cx="2800350" cy="1314450"/>
          </a:xfrm>
          <a:prstGeom prst="rect">
            <a:avLst/>
          </a:prstGeom>
          <a:blipFill>
            <a:blip r:embed="rId15"/>
            <a:stretch>
              <a:fillRect t="-19661" b="-19293"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PA_矩形 8">
            <a:extLst>
              <a:ext uri="{FF2B5EF4-FFF2-40B4-BE49-F238E27FC236}">
                <a16:creationId xmlns="" xmlns:a16="http://schemas.microsoft.com/office/drawing/2014/main" id="{0E35B24D-6C7B-4430-95D3-596C88F88D74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724150" y="2381689"/>
            <a:ext cx="2800350" cy="1298135"/>
          </a:xfrm>
          <a:prstGeom prst="rect">
            <a:avLst/>
          </a:prstGeom>
          <a:blipFill>
            <a:blip r:embed="rId16"/>
            <a:stretch>
              <a:fillRect t="-21190" b="-20784"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PA_文本框 10">
            <a:extLst>
              <a:ext uri="{FF2B5EF4-FFF2-40B4-BE49-F238E27FC236}">
                <a16:creationId xmlns="" xmlns:a16="http://schemas.microsoft.com/office/drawing/2014/main" id="{49566E58-1276-4C6F-8615-25A88726215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998811" y="3986152"/>
            <a:ext cx="28003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对标</a:t>
            </a:r>
            <a:endParaRPr lang="zh-CN" altLang="en-US" sz="6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PA_文本框 11">
            <a:extLst>
              <a:ext uri="{FF2B5EF4-FFF2-40B4-BE49-F238E27FC236}">
                <a16:creationId xmlns="" xmlns:a16="http://schemas.microsoft.com/office/drawing/2014/main" id="{7E9EB336-825A-4BC8-87C3-272010511B6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324475" y="3993806"/>
            <a:ext cx="6686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大数据可视化系统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PA_矩形 15">
            <a:extLst>
              <a:ext uri="{FF2B5EF4-FFF2-40B4-BE49-F238E27FC236}">
                <a16:creationId xmlns="" xmlns:a16="http://schemas.microsoft.com/office/drawing/2014/main" id="{BB5198A7-C58A-4744-940C-F97DEE05A911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9043987" y="5590887"/>
            <a:ext cx="25683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制作人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：黄钊 裴梦泽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6EB7CEE8-1FDE-4518-A3DC-B9A2A13D16AA}"/>
              </a:ext>
            </a:extLst>
          </p:cNvPr>
          <p:cNvGrpSpPr/>
          <p:nvPr/>
        </p:nvGrpSpPr>
        <p:grpSpPr>
          <a:xfrm>
            <a:off x="5562600" y="1022350"/>
            <a:ext cx="6629400" cy="2647950"/>
            <a:chOff x="5562600" y="1022350"/>
            <a:chExt cx="6629400" cy="2647950"/>
          </a:xfrm>
        </p:grpSpPr>
        <p:sp>
          <p:nvSpPr>
            <p:cNvPr id="2" name="PA_矩形 1">
              <a:extLst>
                <a:ext uri="{FF2B5EF4-FFF2-40B4-BE49-F238E27FC236}">
                  <a16:creationId xmlns="" xmlns:a16="http://schemas.microsoft.com/office/drawing/2014/main" id="{8181C224-4D98-4A0A-B44F-C02776D7220A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562600" y="1022350"/>
              <a:ext cx="6629400" cy="2647950"/>
            </a:xfrm>
            <a:prstGeom prst="rect">
              <a:avLst/>
            </a:prstGeom>
            <a:blipFill>
              <a:blip r:embed="rId17"/>
              <a:stretch>
                <a:fillRect/>
              </a:stretch>
            </a:blip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" name="组合 2">
              <a:extLst>
                <a:ext uri="{FF2B5EF4-FFF2-40B4-BE49-F238E27FC236}">
                  <a16:creationId xmlns="" xmlns:a16="http://schemas.microsoft.com/office/drawing/2014/main" id="{4A98064F-560D-463D-A688-A904B7BB5741}"/>
                </a:ext>
              </a:extLst>
            </p:cNvPr>
            <p:cNvGrpSpPr/>
            <p:nvPr/>
          </p:nvGrpSpPr>
          <p:grpSpPr>
            <a:xfrm>
              <a:off x="5562600" y="1022350"/>
              <a:ext cx="6629400" cy="2647949"/>
              <a:chOff x="5562600" y="1022350"/>
              <a:chExt cx="6629400" cy="2647949"/>
            </a:xfrm>
          </p:grpSpPr>
          <p:sp>
            <p:nvSpPr>
              <p:cNvPr id="14" name="PA_矩形 13">
                <a:extLst>
                  <a:ext uri="{FF2B5EF4-FFF2-40B4-BE49-F238E27FC236}">
                    <a16:creationId xmlns="" xmlns:a16="http://schemas.microsoft.com/office/drawing/2014/main" id="{9FC3584E-A51C-4C9E-9D36-609EB9B02F16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5562600" y="1022350"/>
                <a:ext cx="6629400" cy="2647949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PA_文本框 18">
                <a:extLst>
                  <a:ext uri="{FF2B5EF4-FFF2-40B4-BE49-F238E27FC236}">
                    <a16:creationId xmlns="" xmlns:a16="http://schemas.microsoft.com/office/drawing/2014/main" id="{1C2FEA35-0846-47B5-81E6-7AB93F2B08D2}"/>
                  </a:ext>
                </a:extLst>
              </p:cNvPr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6086475" y="2217454"/>
                <a:ext cx="59150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4000" b="1">
                    <a:solidFill>
                      <a:schemeClr val="accent4">
                        <a:lumMod val="40000"/>
                        <a:lumOff val="60000"/>
                      </a:schemeClr>
                    </a:solidFill>
                  </a:defRPr>
                </a:lvl1pPr>
              </a:lstStyle>
              <a:p>
                <a:r>
                  <a:rPr lang="en-US" altLang="zh-CN" dirty="0"/>
                  <a:t>TRAINING </a:t>
                </a:r>
              </a:p>
              <a:p>
                <a:r>
                  <a:rPr lang="en-US" altLang="zh-CN" dirty="0"/>
                  <a:t>FOR THE PRODUCT</a:t>
                </a:r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159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A_文本框 6">
            <a:extLst>
              <a:ext uri="{FF2B5EF4-FFF2-40B4-BE49-F238E27FC236}">
                <a16:creationId xmlns="" xmlns:a16="http://schemas.microsoft.com/office/drawing/2014/main" id="{F8A8E1A0-1546-4C19-A302-76B7A80965D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10145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数据可视化的互联网公司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68C4FD0-455F-4806-88C2-E2F33F06D00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142D7860-D0F4-4B57-8644-DA88E7D48032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4" name="Picture 6" descr="bi工具_报表软件_数据可视化平台_大数据分析工具-永洪科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50825"/>
            <a:ext cx="1181100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96" y="3871292"/>
            <a:ext cx="2298842" cy="755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>
            <a:hlinkClick r:id="rId7"/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7447" y="3837739"/>
            <a:ext cx="2291335" cy="763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>
            <a:hlinkClick r:id="rId9"/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097" y="1772329"/>
            <a:ext cx="2376001" cy="786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>
            <a:hlinkClick r:id="rId11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162" y="1787259"/>
            <a:ext cx="2376000" cy="781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9" name="Picture 11">
            <a:hlinkClick r:id="rId13"/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188" y="1787259"/>
            <a:ext cx="2376000" cy="771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0" name="Picture 12">
            <a:hlinkClick r:id="rId15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731" y="3871292"/>
            <a:ext cx="2195126" cy="734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35172" y="2544478"/>
            <a:ext cx="2593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百</a:t>
            </a:r>
            <a:r>
              <a:rPr lang="zh-CN" altLang="en-US" sz="1200" dirty="0" smtClean="0"/>
              <a:t>度</a:t>
            </a:r>
            <a:r>
              <a:rPr lang="en-US" altLang="zh-CN" sz="1200" dirty="0" smtClean="0"/>
              <a:t>——</a:t>
            </a:r>
            <a:r>
              <a:rPr lang="zh-CN" altLang="en-US" sz="1200" dirty="0" smtClean="0"/>
              <a:t>数据可视化交互系统</a:t>
            </a:r>
            <a:r>
              <a:rPr lang="en-US" altLang="zh-CN" sz="1200" dirty="0" smtClean="0"/>
              <a:t>Sugar</a:t>
            </a:r>
            <a:endParaRPr lang="zh-CN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4764188" y="2544477"/>
            <a:ext cx="2611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阿里</a:t>
            </a:r>
            <a:r>
              <a:rPr lang="en-US" altLang="zh-CN" sz="1200" dirty="0" smtClean="0"/>
              <a:t>——</a:t>
            </a:r>
            <a:r>
              <a:rPr lang="zh-CN" altLang="en-US" sz="1200" dirty="0"/>
              <a:t>数据可视化交互系统</a:t>
            </a:r>
            <a:r>
              <a:rPr lang="en-US" altLang="zh-CN" sz="1200" dirty="0" err="1" smtClean="0"/>
              <a:t>DataV</a:t>
            </a:r>
            <a:endParaRPr lang="zh-CN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7698462" y="2558377"/>
            <a:ext cx="3089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腾</a:t>
            </a:r>
            <a:r>
              <a:rPr lang="zh-CN" altLang="en-US" sz="1200" dirty="0" smtClean="0"/>
              <a:t>讯投资</a:t>
            </a:r>
            <a:r>
              <a:rPr lang="en-US" altLang="zh-CN" sz="1200" dirty="0" smtClean="0"/>
              <a:t>——</a:t>
            </a:r>
            <a:r>
              <a:rPr lang="zh-CN" altLang="en-US" sz="1200" dirty="0"/>
              <a:t>数据可视化交互系统</a:t>
            </a:r>
            <a:r>
              <a:rPr lang="en-US" altLang="zh-CN" sz="1200" dirty="0" err="1" smtClean="0"/>
              <a:t>RayData</a:t>
            </a:r>
            <a:endParaRPr lang="zh-CN" alt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1638927" y="4728878"/>
            <a:ext cx="2773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永</a:t>
            </a:r>
            <a:r>
              <a:rPr lang="zh-CN" altLang="en-US" sz="1200" dirty="0" smtClean="0"/>
              <a:t>洪</a:t>
            </a:r>
            <a:r>
              <a:rPr lang="en-US" altLang="zh-CN" sz="1200" dirty="0" smtClean="0"/>
              <a:t>——</a:t>
            </a:r>
            <a:r>
              <a:rPr lang="en-US" altLang="zh-CN" sz="1200" dirty="0" err="1"/>
              <a:t>Yonghong</a:t>
            </a:r>
            <a:r>
              <a:rPr lang="en-US" altLang="zh-CN" sz="1200" dirty="0"/>
              <a:t> Z-Data </a:t>
            </a:r>
            <a:r>
              <a:rPr lang="en-US" altLang="zh-CN" sz="1200" dirty="0" smtClean="0"/>
              <a:t>Hub</a:t>
            </a:r>
            <a:r>
              <a:rPr lang="zh-CN" altLang="en-US" sz="1200" dirty="0" smtClean="0"/>
              <a:t>智能</a:t>
            </a:r>
            <a:r>
              <a:rPr lang="en-US" altLang="zh-CN" sz="1200" dirty="0" smtClean="0"/>
              <a:t>BI</a:t>
            </a:r>
            <a:endParaRPr lang="zh-CN" alt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4878833" y="4728877"/>
            <a:ext cx="22429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网易</a:t>
            </a:r>
            <a:r>
              <a:rPr lang="en-US" altLang="zh-CN" sz="1200" dirty="0" smtClean="0"/>
              <a:t>——</a:t>
            </a:r>
            <a:r>
              <a:rPr lang="en-US" altLang="zh-CN" sz="1200" dirty="0" err="1" smtClean="0"/>
              <a:t>EasyScreen</a:t>
            </a:r>
            <a:r>
              <a:rPr lang="zh-CN" altLang="en-US" sz="1200" dirty="0" smtClean="0"/>
              <a:t>数据大屏</a:t>
            </a:r>
            <a:endParaRPr lang="zh-CN" alt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8304396" y="4728877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帆软</a:t>
            </a:r>
            <a:r>
              <a:rPr lang="en-US" altLang="zh-CN" sz="1200" dirty="0" smtClean="0"/>
              <a:t>——</a:t>
            </a:r>
            <a:r>
              <a:rPr lang="zh-CN" altLang="en-US" sz="1200" dirty="0" smtClean="0"/>
              <a:t>大屏数据可视化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5270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_文本框 6">
            <a:extLst>
              <a:ext uri="{FF2B5EF4-FFF2-40B4-BE49-F238E27FC236}">
                <a16:creationId xmlns="" xmlns:a16="http://schemas.microsoft.com/office/drawing/2014/main" id="{5CF0CAFA-3E66-44D4-AABD-5B054996BEF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7029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大数据可视化系统界面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1DA0DD1-FB16-4AA8-83BA-0355CE1D4E7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99ED0783-AB8C-49EF-93B8-460366FCF7AA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583" y="1086448"/>
            <a:ext cx="10180884" cy="5475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331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A_文本框 6">
            <a:extLst>
              <a:ext uri="{FF2B5EF4-FFF2-40B4-BE49-F238E27FC236}">
                <a16:creationId xmlns="" xmlns:a16="http://schemas.microsoft.com/office/drawing/2014/main" id="{F8A8E1A0-1546-4C19-A302-76B7A80965D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10145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光启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元科技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——</a:t>
            </a:r>
            <a:r>
              <a:rPr lang="zh-CN" altLang="en-US" sz="2000" dirty="0"/>
              <a:t>专注于大数据可视交互系统的光启元数字科技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68C4FD0-455F-4806-88C2-E2F33F06D00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142D7860-D0F4-4B57-8644-DA88E7D48032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="" xmlns:a16="http://schemas.microsoft.com/office/drawing/2014/main" id="{62CEB75B-4C69-4360-81A2-C67BFCAC952E}"/>
              </a:ext>
            </a:extLst>
          </p:cNvPr>
          <p:cNvSpPr/>
          <p:nvPr/>
        </p:nvSpPr>
        <p:spPr>
          <a:xfrm>
            <a:off x="4072467" y="6247856"/>
            <a:ext cx="36745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1400" b="1" dirty="0" smtClean="0"/>
              <a:t>大</a:t>
            </a:r>
            <a:r>
              <a:rPr lang="zh-CN" altLang="en-US" sz="1400" b="1" dirty="0"/>
              <a:t>数据</a:t>
            </a:r>
            <a:r>
              <a:rPr lang="zh-CN" altLang="en-US" sz="1400" b="1" dirty="0" smtClean="0"/>
              <a:t>可视</a:t>
            </a:r>
            <a:r>
              <a:rPr lang="en-US" altLang="zh-CN" sz="1400" b="1" dirty="0" err="1" smtClean="0"/>
              <a:t>3D</a:t>
            </a:r>
            <a:r>
              <a:rPr lang="zh-CN" altLang="en-US" sz="1400" b="1" dirty="0" smtClean="0"/>
              <a:t>交互系统</a:t>
            </a:r>
            <a:r>
              <a:rPr lang="en-US" altLang="zh-CN" sz="1400" b="1" dirty="0" err="1" smtClean="0"/>
              <a:t>RayDat</a:t>
            </a:r>
            <a:r>
              <a:rPr lang="en-US" altLang="zh-CN" sz="1400" dirty="0" err="1" smtClean="0"/>
              <a:t>a</a:t>
            </a:r>
            <a:endParaRPr lang="en-US" altLang="zh-CN" sz="1400" noProof="1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621520" y="507801"/>
            <a:ext cx="4647426" cy="405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1200" dirty="0"/>
              <a:t>与腾讯</a:t>
            </a:r>
            <a:r>
              <a:rPr lang="zh-CN" altLang="en-US" sz="1200" dirty="0" smtClean="0"/>
              <a:t>合作，</a:t>
            </a:r>
            <a:r>
              <a:rPr lang="zh-CN" altLang="en-US" sz="1200" dirty="0"/>
              <a:t>基于</a:t>
            </a:r>
            <a:r>
              <a:rPr lang="zh-CN" altLang="en-US" sz="1200" b="1" dirty="0"/>
              <a:t>腾讯云</a:t>
            </a:r>
            <a:r>
              <a:rPr lang="zh-CN" altLang="en-US" sz="1200" dirty="0"/>
              <a:t>的支持，把</a:t>
            </a:r>
            <a:r>
              <a:rPr lang="zh-CN" altLang="en-US" sz="1200" b="1" dirty="0"/>
              <a:t>工业数据和互联网</a:t>
            </a:r>
            <a:r>
              <a:rPr lang="zh-CN" altLang="en-US" sz="1200" dirty="0"/>
              <a:t>结合</a:t>
            </a:r>
            <a:r>
              <a:rPr lang="zh-CN" altLang="en-US" sz="1200" dirty="0" smtClean="0"/>
              <a:t>起来。</a:t>
            </a:r>
            <a:endParaRPr lang="en-US" altLang="zh-CN" sz="1200" dirty="0" smtClean="0"/>
          </a:p>
        </p:txBody>
      </p:sp>
      <p:pic>
        <p:nvPicPr>
          <p:cNvPr id="2050" name="Picture 2" descr="https://pic3.zhimg.com/80/v2-db5ad15ff68e4c5ad4a763fd640b1816_1440w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79" y="1065832"/>
            <a:ext cx="11260321" cy="533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29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_文本框 6">
            <a:extLst>
              <a:ext uri="{FF2B5EF4-FFF2-40B4-BE49-F238E27FC236}">
                <a16:creationId xmlns="" xmlns:a16="http://schemas.microsoft.com/office/drawing/2014/main" id="{5CF0CAFA-3E66-44D4-AABD-5B054996BEF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3219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光启元</a:t>
            </a:r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产品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1DA0DD1-FB16-4AA8-83BA-0355CE1D4E7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99ED0783-AB8C-49EF-93B8-460366FCF7AA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îśļîdè">
            <a:extLst>
              <a:ext uri="{FF2B5EF4-FFF2-40B4-BE49-F238E27FC236}">
                <a16:creationId xmlns="" xmlns:a16="http://schemas.microsoft.com/office/drawing/2014/main" id="{C55C3BBF-2332-4B26-B5E6-C2968F602A0B}"/>
              </a:ext>
            </a:extLst>
          </p:cNvPr>
          <p:cNvSpPr/>
          <p:nvPr/>
        </p:nvSpPr>
        <p:spPr>
          <a:xfrm>
            <a:off x="2421748" y="5146136"/>
            <a:ext cx="5312551" cy="338554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ctr">
              <a:buClr>
                <a:srgbClr val="E24848"/>
              </a:buClr>
            </a:pPr>
            <a:r>
              <a:rPr lang="zh-CN" altLang="en-US" sz="1600" dirty="0"/>
              <a:t>广东</a:t>
            </a:r>
            <a:r>
              <a:rPr lang="zh-CN" altLang="en-US" sz="1600" dirty="0" smtClean="0"/>
              <a:t>“数字政府”</a:t>
            </a:r>
            <a:r>
              <a:rPr lang="en-US" altLang="zh-CN" sz="1600" dirty="0"/>
              <a:t>——</a:t>
            </a:r>
            <a:r>
              <a:rPr lang="zh-CN" altLang="en-US" sz="1600" dirty="0" smtClean="0"/>
              <a:t>深圳政务</a:t>
            </a:r>
            <a:r>
              <a:rPr lang="zh-CN" altLang="en-US" sz="1600" dirty="0"/>
              <a:t>可视化</a:t>
            </a:r>
            <a:r>
              <a:rPr lang="zh-CN" altLang="en-US" sz="1600" dirty="0" smtClean="0"/>
              <a:t>系统、粤省事微信小程序</a:t>
            </a:r>
            <a:endParaRPr lang="zh-CN" altLang="en-US" sz="1600" b="1" noProof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previe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16" y="1464277"/>
            <a:ext cx="877541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2121181" y="5652870"/>
            <a:ext cx="87754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b="1" dirty="0"/>
              <a:t>广东“数字政府”</a:t>
            </a:r>
            <a:r>
              <a:rPr lang="zh-CN" altLang="en-US" b="1" dirty="0" smtClean="0"/>
              <a:t>项目</a:t>
            </a:r>
            <a:r>
              <a:rPr lang="zh-CN" altLang="en-US" dirty="0" smtClean="0"/>
              <a:t>将光</a:t>
            </a:r>
            <a:r>
              <a:rPr lang="zh-CN" altLang="en-US" dirty="0"/>
              <a:t>启</a:t>
            </a:r>
            <a:r>
              <a:rPr lang="zh-CN" altLang="en-US" dirty="0" smtClean="0"/>
              <a:t>元的</a:t>
            </a:r>
            <a:r>
              <a:rPr lang="en-US" altLang="zh-CN" dirty="0" smtClean="0"/>
              <a:t>2019</a:t>
            </a:r>
            <a:r>
              <a:rPr lang="zh-CN" altLang="en-US" dirty="0" smtClean="0"/>
              <a:t>年的营收，从</a:t>
            </a:r>
            <a:r>
              <a:rPr lang="en-US" altLang="zh-CN" dirty="0" smtClean="0"/>
              <a:t>2015</a:t>
            </a:r>
            <a:r>
              <a:rPr lang="zh-CN" altLang="en-US" dirty="0" smtClean="0"/>
              <a:t>年的千万元变为上亿元</a:t>
            </a:r>
            <a:endParaRPr lang="en-US" altLang="zh-CN" noProof="1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36667" y="2211674"/>
            <a:ext cx="193886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/>
              <a:t>通过系统获取城市交通运行线路情况、城市热力图、重点区域数据及指定行业数据，对城市内数据行网络集中监控、信息资源共享、分析决策提高城市的管理和服务水平，实现城市的智能化大数据化管控。</a:t>
            </a:r>
          </a:p>
        </p:txBody>
      </p:sp>
    </p:spTree>
    <p:extLst>
      <p:ext uri="{BB962C8B-B14F-4D97-AF65-F5344CB8AC3E}">
        <p14:creationId xmlns:p14="http://schemas.microsoft.com/office/powerpoint/2010/main" val="404535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_文本框 6">
            <a:extLst>
              <a:ext uri="{FF2B5EF4-FFF2-40B4-BE49-F238E27FC236}">
                <a16:creationId xmlns="" xmlns:a16="http://schemas.microsoft.com/office/drawing/2014/main" id="{5CF0CAFA-3E66-44D4-AABD-5B054996BEF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8460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基于</a:t>
            </a:r>
            <a:r>
              <a:rPr lang="en-US" altLang="zh-CN" sz="3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RayData</a:t>
            </a:r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的大数据可视化系统产品呈现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1DA0DD1-FB16-4AA8-83BA-0355CE1D4E7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99ED0783-AB8C-49EF-93B8-460366FCF7AA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82" y="1221915"/>
            <a:ext cx="11068246" cy="4732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37733" y="721553"/>
            <a:ext cx="43648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产品效果欣赏：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www.bilibili.com</a:t>
            </a:r>
            <a:r>
              <a:rPr lang="en-US" altLang="zh-CN" sz="1200" dirty="0"/>
              <a:t>/video/</a:t>
            </a:r>
            <a:r>
              <a:rPr lang="en-US" altLang="zh-CN" sz="1200" dirty="0" err="1"/>
              <a:t>BV1hp4y1U7dm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0123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">
            <a:extLst>
              <a:ext uri="{FF2B5EF4-FFF2-40B4-BE49-F238E27FC236}">
                <a16:creationId xmlns="" xmlns:a16="http://schemas.microsoft.com/office/drawing/2014/main" id="{AD002B8B-95AC-41BF-83EB-98F7AC83EFA4}"/>
              </a:ext>
            </a:extLst>
          </p:cNvPr>
          <p:cNvSpPr txBox="1"/>
          <p:nvPr/>
        </p:nvSpPr>
        <p:spPr>
          <a:xfrm>
            <a:off x="6866805" y="2820174"/>
            <a:ext cx="715350" cy="40011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DAE652DE-3340-4A97-9926-F1052AB7F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78" y="0"/>
            <a:ext cx="4785360" cy="6858000"/>
          </a:xfrm>
          <a:prstGeom prst="rect">
            <a:avLst/>
          </a:prstGeom>
        </p:spPr>
      </p:pic>
      <p:sp>
        <p:nvSpPr>
          <p:cNvPr id="16" name="PA_矩形 12">
            <a:extLst>
              <a:ext uri="{FF2B5EF4-FFF2-40B4-BE49-F238E27FC236}">
                <a16:creationId xmlns="" xmlns:a16="http://schemas.microsoft.com/office/drawing/2014/main" id="{A4AA11D7-FABC-4497-A5C8-71B272E9C3D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778" y="0"/>
            <a:ext cx="481271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5">
            <a:extLst>
              <a:ext uri="{FF2B5EF4-FFF2-40B4-BE49-F238E27FC236}">
                <a16:creationId xmlns="" xmlns:a16="http://schemas.microsoft.com/office/drawing/2014/main" id="{9FA644B2-DCE7-40A1-A69E-A1CA4655EA7B}"/>
              </a:ext>
            </a:extLst>
          </p:cNvPr>
          <p:cNvSpPr txBox="1"/>
          <p:nvPr/>
        </p:nvSpPr>
        <p:spPr>
          <a:xfrm>
            <a:off x="2750284" y="3058410"/>
            <a:ext cx="1927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pitchFamily="34" charset="-122"/>
              </a:rPr>
              <a:t>contents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AB2F0E76-53AC-45B3-B71F-FCF2F2AF5211}"/>
              </a:ext>
            </a:extLst>
          </p:cNvPr>
          <p:cNvSpPr/>
          <p:nvPr/>
        </p:nvSpPr>
        <p:spPr>
          <a:xfrm>
            <a:off x="1767167" y="2531759"/>
            <a:ext cx="608267" cy="60826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D52E2ABA-3CD7-4FFB-B4F5-A38BBD06FCCC}"/>
              </a:ext>
            </a:extLst>
          </p:cNvPr>
          <p:cNvSpPr/>
          <p:nvPr/>
        </p:nvSpPr>
        <p:spPr>
          <a:xfrm>
            <a:off x="2512429" y="3232816"/>
            <a:ext cx="250463" cy="250463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0B3A5335-60FC-429C-96C3-9122CF93F22F}"/>
              </a:ext>
            </a:extLst>
          </p:cNvPr>
          <p:cNvSpPr/>
          <p:nvPr/>
        </p:nvSpPr>
        <p:spPr>
          <a:xfrm>
            <a:off x="2686445" y="2323878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5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">
            <a:extLst>
              <a:ext uri="{FF2B5EF4-FFF2-40B4-BE49-F238E27FC236}">
                <a16:creationId xmlns="" xmlns:a16="http://schemas.microsoft.com/office/drawing/2014/main" id="{3E2ABA5D-9894-4A5E-8F10-E9FF96277747}"/>
              </a:ext>
            </a:extLst>
          </p:cNvPr>
          <p:cNvSpPr txBox="1"/>
          <p:nvPr/>
        </p:nvSpPr>
        <p:spPr>
          <a:xfrm>
            <a:off x="6866805" y="3685853"/>
            <a:ext cx="715350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="" xmlns:a16="http://schemas.microsoft.com/office/drawing/2014/main" id="{E199CB0E-2489-4EE0-B19C-69609F1AC7DA}"/>
              </a:ext>
            </a:extLst>
          </p:cNvPr>
          <p:cNvSpPr/>
          <p:nvPr/>
        </p:nvSpPr>
        <p:spPr>
          <a:xfrm>
            <a:off x="7890524" y="2740136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新能源行业可视化系统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="" xmlns:a16="http://schemas.microsoft.com/office/drawing/2014/main" id="{4341F8B2-E8FA-484C-91B7-820AA65B772A}"/>
              </a:ext>
            </a:extLst>
          </p:cNvPr>
          <p:cNvSpPr/>
          <p:nvPr/>
        </p:nvSpPr>
        <p:spPr>
          <a:xfrm>
            <a:off x="7890524" y="3610435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互联网行业可视化系统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="" xmlns:a16="http://schemas.microsoft.com/office/drawing/2014/main" id="{0E7D3B5D-3EE8-45E8-9BB3-CF2637FA79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2" name="PA_矩形 12">
            <a:extLst>
              <a:ext uri="{FF2B5EF4-FFF2-40B4-BE49-F238E27FC236}">
                <a16:creationId xmlns="" xmlns:a16="http://schemas.microsoft.com/office/drawing/2014/main" id="{451EB00A-0537-4F02-B70A-3003A048472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" y="0"/>
            <a:ext cx="12191997" cy="6858001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06F91A08-0D26-4F92-8610-FB93423D28D1}"/>
              </a:ext>
            </a:extLst>
          </p:cNvPr>
          <p:cNvSpPr/>
          <p:nvPr/>
        </p:nvSpPr>
        <p:spPr>
          <a:xfrm>
            <a:off x="1090031" y="1085799"/>
            <a:ext cx="2733870" cy="261071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_文本框 5">
            <a:extLst>
              <a:ext uri="{FF2B5EF4-FFF2-40B4-BE49-F238E27FC236}">
                <a16:creationId xmlns="" xmlns:a16="http://schemas.microsoft.com/office/drawing/2014/main" id="{2ADB5009-4ADC-481D-8265-5CFC0091C9B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772112" y="2748559"/>
            <a:ext cx="3795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新能源行业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8890853C-6816-4D7F-8DB3-AEBB9D1A03D2}"/>
              </a:ext>
            </a:extLst>
          </p:cNvPr>
          <p:cNvSpPr/>
          <p:nvPr/>
        </p:nvSpPr>
        <p:spPr>
          <a:xfrm>
            <a:off x="11204812" y="6155140"/>
            <a:ext cx="987187" cy="4402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ONE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EA1A272A-38AB-41CD-98B8-3B13F4596183}"/>
              </a:ext>
            </a:extLst>
          </p:cNvPr>
          <p:cNvSpPr/>
          <p:nvPr/>
        </p:nvSpPr>
        <p:spPr>
          <a:xfrm>
            <a:off x="4926762" y="2946997"/>
            <a:ext cx="434122" cy="434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0A2C5DF8-C54A-4268-BAD8-EC757118BC96}"/>
              </a:ext>
            </a:extLst>
          </p:cNvPr>
          <p:cNvSpPr/>
          <p:nvPr/>
        </p:nvSpPr>
        <p:spPr>
          <a:xfrm>
            <a:off x="2989509" y="1243884"/>
            <a:ext cx="1691136" cy="1691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648D538E-7B3F-4615-BC55-43DA8C5756EA}"/>
              </a:ext>
            </a:extLst>
          </p:cNvPr>
          <p:cNvSpPr txBox="1"/>
          <p:nvPr/>
        </p:nvSpPr>
        <p:spPr>
          <a:xfrm>
            <a:off x="3001039" y="1398295"/>
            <a:ext cx="2212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</a:rPr>
              <a:t>P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79916A2E-1767-401E-9BF5-07254A8AA860}"/>
              </a:ext>
            </a:extLst>
          </p:cNvPr>
          <p:cNvSpPr/>
          <p:nvPr/>
        </p:nvSpPr>
        <p:spPr>
          <a:xfrm>
            <a:off x="3379833" y="2264308"/>
            <a:ext cx="6946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ART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37DABA1-BC0E-4C6F-B762-4EB3390B9EE9}"/>
              </a:ext>
            </a:extLst>
          </p:cNvPr>
          <p:cNvSpPr/>
          <p:nvPr/>
        </p:nvSpPr>
        <p:spPr>
          <a:xfrm>
            <a:off x="3935932" y="2037216"/>
            <a:ext cx="7553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01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005D7596-76A7-4B20-B178-5F01169D23CC}"/>
              </a:ext>
            </a:extLst>
          </p:cNvPr>
          <p:cNvSpPr/>
          <p:nvPr/>
        </p:nvSpPr>
        <p:spPr>
          <a:xfrm>
            <a:off x="2271258" y="3195047"/>
            <a:ext cx="2095057" cy="20006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E215DB71-54A1-4730-978E-E27A4975FE24}"/>
              </a:ext>
            </a:extLst>
          </p:cNvPr>
          <p:cNvSpPr/>
          <p:nvPr/>
        </p:nvSpPr>
        <p:spPr>
          <a:xfrm>
            <a:off x="5591084" y="3614988"/>
            <a:ext cx="3240000" cy="1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4599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A_文本框 6">
            <a:extLst>
              <a:ext uri="{FF2B5EF4-FFF2-40B4-BE49-F238E27FC236}">
                <a16:creationId xmlns="" xmlns:a16="http://schemas.microsoft.com/office/drawing/2014/main" id="{F8A8E1A0-1546-4C19-A302-76B7A80965D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10145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数据可视化的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新能源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公司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68C4FD0-455F-4806-88C2-E2F33F06D00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142D7860-D0F4-4B57-8644-DA88E7D48032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4" name="Picture 6" descr="bi工具_报表软件_数据可视化平台_大数据分析工具-永洪科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50825"/>
            <a:ext cx="1181100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77209" y="4179590"/>
            <a:ext cx="3130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/>
              <a:t>金风</a:t>
            </a:r>
            <a:r>
              <a:rPr lang="en-US" altLang="zh-CN" sz="1200" dirty="0" smtClean="0"/>
              <a:t>——</a:t>
            </a:r>
            <a:r>
              <a:rPr lang="zh-CN" altLang="en-US" sz="1200" dirty="0" smtClean="0"/>
              <a:t>智慧风电</a:t>
            </a:r>
            <a:endParaRPr lang="zh-CN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6462712" y="4069523"/>
            <a:ext cx="40581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岳能</a:t>
            </a:r>
            <a:r>
              <a:rPr lang="en-US" altLang="zh-CN" sz="1200" dirty="0" smtClean="0"/>
              <a:t>——</a:t>
            </a:r>
            <a:r>
              <a:rPr lang="zh-CN" altLang="en-US" sz="1200" dirty="0" smtClean="0"/>
              <a:t>智慧监控</a:t>
            </a:r>
            <a:r>
              <a:rPr lang="en-US" altLang="zh-CN" sz="1200" dirty="0" smtClean="0"/>
              <a:t>/</a:t>
            </a:r>
            <a:r>
              <a:rPr lang="zh-CN" altLang="en-US" sz="1200" dirty="0" smtClean="0"/>
              <a:t>运维</a:t>
            </a:r>
            <a:endParaRPr lang="zh-CN" altLang="en-US" sz="1200" dirty="0"/>
          </a:p>
        </p:txBody>
      </p:sp>
      <p:pic>
        <p:nvPicPr>
          <p:cNvPr id="1026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543" y="2582814"/>
            <a:ext cx="4019550" cy="135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>
            <a:hlinkClick r:id="rId7"/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814" y="2582814"/>
            <a:ext cx="4019550" cy="1331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24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="" xmlns:a16="http://schemas.microsoft.com/office/drawing/2014/main" id="{FFB74AAD-491C-4971-954C-CA3CCA5349D7}"/>
              </a:ext>
            </a:extLst>
          </p:cNvPr>
          <p:cNvSpPr/>
          <p:nvPr/>
        </p:nvSpPr>
        <p:spPr>
          <a:xfrm>
            <a:off x="5219700" y="1809677"/>
            <a:ext cx="6205536" cy="3916606"/>
          </a:xfrm>
          <a:prstGeom prst="rect">
            <a:avLst/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PA_文本框 6">
            <a:extLst>
              <a:ext uri="{FF2B5EF4-FFF2-40B4-BE49-F238E27FC236}">
                <a16:creationId xmlns="" xmlns:a16="http://schemas.microsoft.com/office/drawing/2014/main" id="{F8A8E1A0-1546-4C19-A302-76B7A80965D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2497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金风科技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68C4FD0-455F-4806-88C2-E2F33F06D00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142D7860-D0F4-4B57-8644-DA88E7D48032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="" xmlns:a16="http://schemas.microsoft.com/office/drawing/2014/main" id="{62CEB75B-4C69-4360-81A2-C67BFCAC952E}"/>
              </a:ext>
            </a:extLst>
          </p:cNvPr>
          <p:cNvSpPr/>
          <p:nvPr/>
        </p:nvSpPr>
        <p:spPr>
          <a:xfrm>
            <a:off x="775599" y="2882535"/>
            <a:ext cx="424053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“至”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，不仅代表着</a:t>
            </a: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行业发展新风口的到来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，也寓意着</a:t>
            </a: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“智”能风机新时代的开启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，更体现了中国风电人对风资源最优利用的</a:t>
            </a: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极“致”探索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、金风人对风电技术的</a:t>
            </a: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极“致”创新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和金风产品的</a:t>
            </a:r>
            <a:r>
              <a:rPr lang="zh-CN" altLang="en-US" sz="1400" b="1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极“致”性能</a:t>
            </a:r>
            <a:r>
              <a: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。</a:t>
            </a:r>
            <a:endParaRPr lang="en-US" altLang="zh-CN" sz="1400" noProof="1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42" name="Picture 2" descr="微信图片_2020121611553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1809677"/>
            <a:ext cx="6205536" cy="388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58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_文本框 6">
            <a:extLst>
              <a:ext uri="{FF2B5EF4-FFF2-40B4-BE49-F238E27FC236}">
                <a16:creationId xmlns="" xmlns:a16="http://schemas.microsoft.com/office/drawing/2014/main" id="{5CF0CAFA-3E66-44D4-AABD-5B054996BEF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191408" y="209420"/>
            <a:ext cx="5226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金风科技产品</a:t>
            </a: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——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</a:rPr>
              <a:t>风</a:t>
            </a:r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</a:rPr>
              <a:t>至</a:t>
            </a: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</a:rPr>
              <a:t>2.0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ïśľiḑê">
            <a:extLst>
              <a:ext uri="{FF2B5EF4-FFF2-40B4-BE49-F238E27FC236}">
                <a16:creationId xmlns="" xmlns:a16="http://schemas.microsoft.com/office/drawing/2014/main" id="{B7CF9C73-D094-42EA-81E2-1C9651ADAD7C}"/>
              </a:ext>
            </a:extLst>
          </p:cNvPr>
          <p:cNvSpPr/>
          <p:nvPr/>
        </p:nvSpPr>
        <p:spPr>
          <a:xfrm>
            <a:off x="1696428" y="832173"/>
            <a:ext cx="9116872" cy="33455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just">
              <a:lnSpc>
                <a:spcPct val="120000"/>
              </a:lnSpc>
              <a:buClr>
                <a:srgbClr val="E24848"/>
              </a:buClr>
            </a:pP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使得用户更好的综合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运用数字化技术，解决</a:t>
            </a:r>
            <a:r>
              <a:rPr lang="zh-CN" altLang="en-US" sz="1100" b="1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机组软件版本生命周期管理、故障快速定位、系统定期体检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等相关问题，提升运维</a:t>
            </a: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效率。</a:t>
            </a:r>
            <a:endParaRPr lang="en-US" altLang="zh-CN" sz="11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1DA0DD1-FB16-4AA8-83BA-0355CE1D4E7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99ED0783-AB8C-49EF-93B8-460366FCF7AA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Picture 2" descr="微信图片_2020121611541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5" y="1244021"/>
            <a:ext cx="7169085" cy="400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531" y="3516521"/>
            <a:ext cx="5743809" cy="322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îśļîdè">
            <a:extLst>
              <a:ext uri="{FF2B5EF4-FFF2-40B4-BE49-F238E27FC236}">
                <a16:creationId xmlns="" xmlns:a16="http://schemas.microsoft.com/office/drawing/2014/main" id="{C55C3BBF-2332-4B26-B5E6-C2968F602A0B}"/>
              </a:ext>
            </a:extLst>
          </p:cNvPr>
          <p:cNvSpPr/>
          <p:nvPr/>
        </p:nvSpPr>
        <p:spPr>
          <a:xfrm>
            <a:off x="8209165" y="2088750"/>
            <a:ext cx="1869597" cy="338554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ctr">
              <a:buClr>
                <a:srgbClr val="E24848"/>
              </a:buClr>
            </a:pPr>
            <a:r>
              <a:rPr lang="zh-CN" altLang="en-US" sz="1600" dirty="0"/>
              <a:t>柔性并网模块</a:t>
            </a:r>
            <a:endParaRPr lang="zh-CN" altLang="en-US" sz="1600" b="1" noProof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ïśľiḑê">
            <a:extLst>
              <a:ext uri="{FF2B5EF4-FFF2-40B4-BE49-F238E27FC236}">
                <a16:creationId xmlns="" xmlns:a16="http://schemas.microsoft.com/office/drawing/2014/main" id="{BFDC774F-35A5-46DE-B838-3CED28E75171}"/>
              </a:ext>
            </a:extLst>
          </p:cNvPr>
          <p:cNvSpPr/>
          <p:nvPr/>
        </p:nvSpPr>
        <p:spPr>
          <a:xfrm>
            <a:off x="1398042" y="4774133"/>
            <a:ext cx="3046261" cy="8881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20000"/>
              </a:lnSpc>
              <a:buClr>
                <a:srgbClr val="E24848"/>
              </a:buClr>
            </a:pP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目的：</a:t>
            </a:r>
            <a:r>
              <a:rPr lang="zh-CN" altLang="en-US" sz="1100" b="1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避免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极端工况运行风险事故，对风机可能发生的危险进行</a:t>
            </a:r>
            <a:r>
              <a:rPr lang="zh-CN" altLang="en-US" sz="1100" b="1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早期干预及</a:t>
            </a:r>
            <a:r>
              <a:rPr lang="zh-CN" altLang="en-US" sz="1100" b="1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保护。</a:t>
            </a:r>
            <a:endParaRPr lang="en-US" altLang="zh-CN" sz="11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îśļîdè">
            <a:extLst>
              <a:ext uri="{FF2B5EF4-FFF2-40B4-BE49-F238E27FC236}">
                <a16:creationId xmlns="" xmlns:a16="http://schemas.microsoft.com/office/drawing/2014/main" id="{C55C3BBF-2332-4B26-B5E6-C2968F602A0B}"/>
              </a:ext>
            </a:extLst>
          </p:cNvPr>
          <p:cNvSpPr/>
          <p:nvPr/>
        </p:nvSpPr>
        <p:spPr>
          <a:xfrm>
            <a:off x="1986373" y="5856417"/>
            <a:ext cx="1869597" cy="338554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ctr">
              <a:buClr>
                <a:srgbClr val="E24848"/>
              </a:buClr>
            </a:pPr>
            <a:r>
              <a:rPr lang="zh-CN" altLang="en-US" sz="1600" dirty="0"/>
              <a:t>风</a:t>
            </a:r>
            <a:r>
              <a:rPr lang="zh-CN" altLang="en-US" sz="1600" dirty="0" smtClean="0"/>
              <a:t>场定制模块</a:t>
            </a:r>
            <a:endParaRPr lang="zh-CN" altLang="en-US" sz="1600" b="1" noProof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8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="" xmlns:a16="http://schemas.microsoft.com/office/drawing/2014/main" id="{FFB74AAD-491C-4971-954C-CA3CCA5349D7}"/>
              </a:ext>
            </a:extLst>
          </p:cNvPr>
          <p:cNvSpPr/>
          <p:nvPr/>
        </p:nvSpPr>
        <p:spPr>
          <a:xfrm>
            <a:off x="5219700" y="1809677"/>
            <a:ext cx="6205536" cy="3916606"/>
          </a:xfrm>
          <a:prstGeom prst="rect">
            <a:avLst/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PA_文本框 6">
            <a:extLst>
              <a:ext uri="{FF2B5EF4-FFF2-40B4-BE49-F238E27FC236}">
                <a16:creationId xmlns="" xmlns:a16="http://schemas.microsoft.com/office/drawing/2014/main" id="{F8A8E1A0-1546-4C19-A302-76B7A80965D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2497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岳能科技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="" xmlns:a16="http://schemas.microsoft.com/office/drawing/2014/main" id="{268C4FD0-455F-4806-88C2-E2F33F06D00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="" xmlns:a16="http://schemas.microsoft.com/office/drawing/2014/main" id="{142D7860-D0F4-4B57-8644-DA88E7D48032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="" xmlns:a16="http://schemas.microsoft.com/office/drawing/2014/main" id="{62CEB75B-4C69-4360-81A2-C67BFCAC952E}"/>
              </a:ext>
            </a:extLst>
          </p:cNvPr>
          <p:cNvSpPr/>
          <p:nvPr/>
        </p:nvSpPr>
        <p:spPr>
          <a:xfrm>
            <a:off x="789832" y="3077268"/>
            <a:ext cx="424053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1400" dirty="0"/>
              <a:t> 从生产业务出发，以集控为核心，</a:t>
            </a:r>
            <a:r>
              <a:rPr lang="zh-CN" altLang="en-US" sz="1400" b="1" dirty="0"/>
              <a:t>助力新能源企业</a:t>
            </a:r>
            <a:r>
              <a:rPr lang="zh-CN" altLang="en-US" sz="1400" dirty="0"/>
              <a:t>解决实际问题</a:t>
            </a:r>
            <a:endParaRPr lang="en-US" altLang="zh-CN" sz="1400" noProof="1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1" y="1809677"/>
            <a:ext cx="6205536" cy="3846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955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_文本框 6">
            <a:extLst>
              <a:ext uri="{FF2B5EF4-FFF2-40B4-BE49-F238E27FC236}">
                <a16:creationId xmlns="" xmlns:a16="http://schemas.microsoft.com/office/drawing/2014/main" id="{5CF0CAFA-3E66-44D4-AABD-5B054996BEF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191408" y="209420"/>
            <a:ext cx="6047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岳能产品</a:t>
            </a: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——</a:t>
            </a:r>
            <a:r>
              <a:rPr lang="zh-CN" alt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集中监控系统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ïśľiḑê">
            <a:extLst>
              <a:ext uri="{FF2B5EF4-FFF2-40B4-BE49-F238E27FC236}">
                <a16:creationId xmlns="" xmlns:a16="http://schemas.microsoft.com/office/drawing/2014/main" id="{B7CF9C73-D094-42EA-81E2-1C9651ADAD7C}"/>
              </a:ext>
            </a:extLst>
          </p:cNvPr>
          <p:cNvSpPr/>
          <p:nvPr/>
        </p:nvSpPr>
        <p:spPr>
          <a:xfrm>
            <a:off x="1383160" y="780739"/>
            <a:ext cx="10427839" cy="52312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20000"/>
              </a:lnSpc>
              <a:buClr>
                <a:srgbClr val="E24848"/>
              </a:buClr>
            </a:pPr>
            <a:r>
              <a:rPr lang="zh-CN" altLang="en-US" sz="1100" b="1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实时监视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分别从</a:t>
            </a:r>
            <a:r>
              <a:rPr lang="zh-CN" altLang="en-US" sz="1100" b="1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集团、省级公司、电厂到风机分四个层级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进行数据监视</a:t>
            </a: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，信息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涵盖风机、升压站、测风塔、逆变器等</a:t>
            </a: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CN" sz="1100" noProof="1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lnSpc>
                <a:spcPct val="120000"/>
              </a:lnSpc>
              <a:buClr>
                <a:srgbClr val="E24848"/>
              </a:buClr>
            </a:pPr>
            <a:r>
              <a:rPr lang="zh-CN" altLang="en-US" sz="1100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                                 从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全局对</a:t>
            </a:r>
            <a:r>
              <a:rPr lang="zh-CN" altLang="en-US" sz="1100" b="1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发电量、风速、功率</a:t>
            </a:r>
            <a:r>
              <a:rPr lang="zh-CN" altLang="en-US" sz="11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进行数据计算与汇总，形成汇总数据和曲线等。</a:t>
            </a:r>
            <a:endParaRPr lang="en-US" altLang="zh-CN" sz="11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1DA0DD1-FB16-4AA8-83BA-0355CE1D4E70}"/>
              </a:ext>
            </a:extLst>
          </p:cNvPr>
          <p:cNvSpPr/>
          <p:nvPr/>
        </p:nvSpPr>
        <p:spPr>
          <a:xfrm>
            <a:off x="576082" y="294050"/>
            <a:ext cx="427501" cy="4275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99ED0783-AB8C-49EF-93B8-460366FCF7AA}"/>
              </a:ext>
            </a:extLst>
          </p:cNvPr>
          <p:cNvSpPr/>
          <p:nvPr/>
        </p:nvSpPr>
        <p:spPr>
          <a:xfrm>
            <a:off x="1099866" y="786766"/>
            <a:ext cx="176030" cy="1760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74" name="Picture 2" descr="13411366_图片1_25de7794-c9ff-4654-88a7-cdd5b4a5a81e_resize_pictu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535" y="1303865"/>
            <a:ext cx="8925064" cy="5032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159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="" xmlns:a16="http://schemas.microsoft.com/office/drawing/2014/main" id="{0E7D3B5D-3EE8-45E8-9BB3-CF2637FA79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2" name="PA_矩形 12">
            <a:extLst>
              <a:ext uri="{FF2B5EF4-FFF2-40B4-BE49-F238E27FC236}">
                <a16:creationId xmlns="" xmlns:a16="http://schemas.microsoft.com/office/drawing/2014/main" id="{451EB00A-0537-4F02-B70A-3003A048472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" y="0"/>
            <a:ext cx="12191997" cy="6858001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06F91A08-0D26-4F92-8610-FB93423D28D1}"/>
              </a:ext>
            </a:extLst>
          </p:cNvPr>
          <p:cNvSpPr/>
          <p:nvPr/>
        </p:nvSpPr>
        <p:spPr>
          <a:xfrm>
            <a:off x="1090031" y="1085799"/>
            <a:ext cx="2733870" cy="261071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_文本框 5">
            <a:extLst>
              <a:ext uri="{FF2B5EF4-FFF2-40B4-BE49-F238E27FC236}">
                <a16:creationId xmlns="" xmlns:a16="http://schemas.microsoft.com/office/drawing/2014/main" id="{2ADB5009-4ADC-481D-8265-5CFC0091C9BD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772112" y="2748559"/>
            <a:ext cx="3795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互联网行业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8890853C-6816-4D7F-8DB3-AEBB9D1A03D2}"/>
              </a:ext>
            </a:extLst>
          </p:cNvPr>
          <p:cNvSpPr/>
          <p:nvPr/>
        </p:nvSpPr>
        <p:spPr>
          <a:xfrm>
            <a:off x="11204812" y="6155140"/>
            <a:ext cx="987187" cy="4402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TWO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EA1A272A-38AB-41CD-98B8-3B13F4596183}"/>
              </a:ext>
            </a:extLst>
          </p:cNvPr>
          <p:cNvSpPr/>
          <p:nvPr/>
        </p:nvSpPr>
        <p:spPr>
          <a:xfrm>
            <a:off x="4926762" y="2946997"/>
            <a:ext cx="434122" cy="434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0A2C5DF8-C54A-4268-BAD8-EC757118BC96}"/>
              </a:ext>
            </a:extLst>
          </p:cNvPr>
          <p:cNvSpPr/>
          <p:nvPr/>
        </p:nvSpPr>
        <p:spPr>
          <a:xfrm>
            <a:off x="2989509" y="1243884"/>
            <a:ext cx="1691136" cy="1691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648D538E-7B3F-4615-BC55-43DA8C5756EA}"/>
              </a:ext>
            </a:extLst>
          </p:cNvPr>
          <p:cNvSpPr txBox="1"/>
          <p:nvPr/>
        </p:nvSpPr>
        <p:spPr>
          <a:xfrm>
            <a:off x="3001039" y="1398295"/>
            <a:ext cx="2212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</a:rPr>
              <a:t>P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79916A2E-1767-401E-9BF5-07254A8AA860}"/>
              </a:ext>
            </a:extLst>
          </p:cNvPr>
          <p:cNvSpPr/>
          <p:nvPr/>
        </p:nvSpPr>
        <p:spPr>
          <a:xfrm>
            <a:off x="3379833" y="2264308"/>
            <a:ext cx="6946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ART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37DABA1-BC0E-4C6F-B762-4EB3390B9EE9}"/>
              </a:ext>
            </a:extLst>
          </p:cNvPr>
          <p:cNvSpPr/>
          <p:nvPr/>
        </p:nvSpPr>
        <p:spPr>
          <a:xfrm>
            <a:off x="3935932" y="2037216"/>
            <a:ext cx="7553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02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005D7596-76A7-4B20-B178-5F01169D23CC}"/>
              </a:ext>
            </a:extLst>
          </p:cNvPr>
          <p:cNvSpPr/>
          <p:nvPr/>
        </p:nvSpPr>
        <p:spPr>
          <a:xfrm>
            <a:off x="2271258" y="3195047"/>
            <a:ext cx="2095057" cy="20006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E215DB71-54A1-4730-978E-E27A4975FE24}"/>
              </a:ext>
            </a:extLst>
          </p:cNvPr>
          <p:cNvSpPr/>
          <p:nvPr/>
        </p:nvSpPr>
        <p:spPr>
          <a:xfrm>
            <a:off x="5591084" y="3614988"/>
            <a:ext cx="3240000" cy="1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97160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产品培训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80106"/>
      </a:accent1>
      <a:accent2>
        <a:srgbClr val="F65050"/>
      </a:accent2>
      <a:accent3>
        <a:srgbClr val="FC7C7C"/>
      </a:accent3>
      <a:accent4>
        <a:srgbClr val="FE6666"/>
      </a:accent4>
      <a:accent5>
        <a:srgbClr val="EE2222"/>
      </a:accent5>
      <a:accent6>
        <a:srgbClr val="D22828"/>
      </a:accent6>
      <a:hlink>
        <a:srgbClr val="B80106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B80106"/>
    </a:accent1>
    <a:accent2>
      <a:srgbClr val="F65050"/>
    </a:accent2>
    <a:accent3>
      <a:srgbClr val="FC7C7C"/>
    </a:accent3>
    <a:accent4>
      <a:srgbClr val="FE6666"/>
    </a:accent4>
    <a:accent5>
      <a:srgbClr val="EE2222"/>
    </a:accent5>
    <a:accent6>
      <a:srgbClr val="D22828"/>
    </a:accent6>
    <a:hlink>
      <a:srgbClr val="B80106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B80106"/>
    </a:accent1>
    <a:accent2>
      <a:srgbClr val="F65050"/>
    </a:accent2>
    <a:accent3>
      <a:srgbClr val="FC7C7C"/>
    </a:accent3>
    <a:accent4>
      <a:srgbClr val="FE6666"/>
    </a:accent4>
    <a:accent5>
      <a:srgbClr val="EE2222"/>
    </a:accent5>
    <a:accent6>
      <a:srgbClr val="D22828"/>
    </a:accent6>
    <a:hlink>
      <a:srgbClr val="B80106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B80106"/>
    </a:accent1>
    <a:accent2>
      <a:srgbClr val="F65050"/>
    </a:accent2>
    <a:accent3>
      <a:srgbClr val="FC7C7C"/>
    </a:accent3>
    <a:accent4>
      <a:srgbClr val="FE6666"/>
    </a:accent4>
    <a:accent5>
      <a:srgbClr val="EE2222"/>
    </a:accent5>
    <a:accent6>
      <a:srgbClr val="D22828"/>
    </a:accent6>
    <a:hlink>
      <a:srgbClr val="B80106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804</TotalTime>
  <Words>464</Words>
  <Application>Microsoft Office PowerPoint</Application>
  <PresentationFormat>自定义</PresentationFormat>
  <Paragraphs>67</Paragraphs>
  <Slides>14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kan</dc:creator>
  <dc:description>http://www.ypppt.com/</dc:description>
  <cp:lastModifiedBy>裴梦泽</cp:lastModifiedBy>
  <cp:revision>184</cp:revision>
  <dcterms:created xsi:type="dcterms:W3CDTF">2017-08-18T03:02:00Z</dcterms:created>
  <dcterms:modified xsi:type="dcterms:W3CDTF">2020-12-24T06:46:51Z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